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318" r:id="rId3"/>
    <p:sldId id="319" r:id="rId4"/>
    <p:sldId id="320" r:id="rId5"/>
    <p:sldId id="321" r:id="rId6"/>
    <p:sldId id="322" r:id="rId7"/>
    <p:sldId id="323" r:id="rId8"/>
    <p:sldId id="334" r:id="rId9"/>
    <p:sldId id="332" r:id="rId10"/>
    <p:sldId id="324" r:id="rId11"/>
    <p:sldId id="325" r:id="rId12"/>
    <p:sldId id="327" r:id="rId13"/>
    <p:sldId id="333" r:id="rId14"/>
    <p:sldId id="328" r:id="rId15"/>
    <p:sldId id="330" r:id="rId16"/>
    <p:sldId id="331" r:id="rId17"/>
    <p:sldId id="335" r:id="rId18"/>
    <p:sldId id="337" r:id="rId19"/>
  </p:sldIdLst>
  <p:sldSz cx="9144000" cy="6858000" type="screen4x3"/>
  <p:notesSz cx="7099300" cy="10234613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8" autoAdjust="0"/>
  </p:normalViewPr>
  <p:slideViewPr>
    <p:cSldViewPr>
      <p:cViewPr>
        <p:scale>
          <a:sx n="80" d="100"/>
          <a:sy n="80" d="100"/>
        </p:scale>
        <p:origin x="-1214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7767811-118E-4E76-A1ED-CC862005D7B7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9D7117A-39EE-439E-B77F-20015E0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609" y="6248588"/>
            <a:ext cx="9159081" cy="648000"/>
          </a:xfrm>
          <a:prstGeom prst="rect">
            <a:avLst/>
          </a:prstGeom>
          <a:solidFill>
            <a:srgbClr val="00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52" tIns="49675" rIns="99352" bIns="49675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  <a:endParaRPr lang="en-GB" sz="1000" spc="2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7038" r="31980" b="43173"/>
          <a:stretch/>
        </p:blipFill>
        <p:spPr>
          <a:xfrm>
            <a:off x="130629" y="6248588"/>
            <a:ext cx="697657" cy="609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08" y="5683751"/>
            <a:ext cx="2133600" cy="365125"/>
          </a:xfrm>
        </p:spPr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709" y="56837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08" y="5683751"/>
            <a:ext cx="2133600" cy="365125"/>
          </a:xfrm>
        </p:spPr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609" y="6248588"/>
            <a:ext cx="9159081" cy="648000"/>
          </a:xfrm>
          <a:prstGeom prst="rect">
            <a:avLst/>
          </a:prstGeom>
          <a:solidFill>
            <a:srgbClr val="00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52" tIns="49675" rIns="99352" bIns="49675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  <a:endParaRPr lang="en-GB" sz="1000" spc="2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7038" r="31980" b="43173"/>
          <a:stretch/>
        </p:blipFill>
        <p:spPr>
          <a:xfrm>
            <a:off x="130629" y="6248588"/>
            <a:ext cx="697657" cy="609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4" indent="0">
              <a:buNone/>
              <a:defRPr sz="2000"/>
            </a:lvl4pPr>
            <a:lvl5pPr marL="1828525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3C2-C01D-4F55-BB77-2FF5B7F1B81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4610-6ED6-43FF-B441-D318A1755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609" y="6248588"/>
            <a:ext cx="9159081" cy="648000"/>
          </a:xfrm>
          <a:prstGeom prst="rect">
            <a:avLst/>
          </a:prstGeom>
          <a:solidFill>
            <a:srgbClr val="00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52" tIns="49675" rIns="99352" bIns="49675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  <a:endParaRPr lang="en-GB" sz="1000" spc="2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7038" r="31980" b="43173"/>
          <a:stretch/>
        </p:blipFill>
        <p:spPr>
          <a:xfrm>
            <a:off x="130629" y="6248588"/>
            <a:ext cx="697657" cy="609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120475"/>
            <a:ext cx="7632848" cy="5972821"/>
          </a:xfrm>
          <a:prstGeom prst="rect">
            <a:avLst/>
          </a:prstGeom>
        </p:spPr>
        <p:txBody>
          <a:bodyPr vert="horz" lIns="99352" tIns="49675" rIns="99352" bIns="49675" rtlCol="0" anchor="ctr">
            <a:noAutofit/>
          </a:bodyPr>
          <a:lstStyle>
            <a:lvl1pPr algn="ctr" defTabSz="993666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55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3517">
              <a:defRPr/>
            </a:pPr>
            <a:r>
              <a:rPr lang="da-DK" sz="2800" dirty="0" smtClean="0">
                <a:solidFill>
                  <a:schemeClr val="tx2"/>
                </a:solidFill>
                <a:latin typeface="Calibri"/>
              </a:rPr>
              <a:t>SOTA panel session, WCSMO11, June 11 2015</a:t>
            </a:r>
            <a:br>
              <a:rPr lang="da-DK" sz="2800" dirty="0" smtClean="0">
                <a:solidFill>
                  <a:schemeClr val="tx2"/>
                </a:solidFill>
                <a:latin typeface="Calibri"/>
              </a:rPr>
            </a:br>
            <a:endParaRPr lang="da-DK" sz="2800" dirty="0" smtClean="0">
              <a:solidFill>
                <a:schemeClr val="tx2"/>
              </a:solidFill>
              <a:latin typeface="Calibri"/>
            </a:endParaRPr>
          </a:p>
          <a:p>
            <a:pPr defTabSz="993517">
              <a:defRPr/>
            </a:pPr>
            <a:r>
              <a:rPr lang="en-US" sz="3200" dirty="0">
                <a:solidFill>
                  <a:schemeClr val="tx2"/>
                </a:solidFill>
              </a:rPr>
              <a:t>Design applications: success stories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and </a:t>
            </a:r>
            <a:r>
              <a:rPr lang="en-US" sz="3200" dirty="0">
                <a:solidFill>
                  <a:schemeClr val="tx2"/>
                </a:solidFill>
              </a:rPr>
              <a:t>emerging opportunities</a:t>
            </a:r>
            <a:endParaRPr lang="da-DK" sz="3200" dirty="0" smtClean="0">
              <a:solidFill>
                <a:schemeClr val="tx2"/>
              </a:solidFill>
              <a:latin typeface="Calibri"/>
            </a:endParaRPr>
          </a:p>
          <a:p>
            <a:pPr defTabSz="993517">
              <a:defRPr/>
            </a:pPr>
            <a:endParaRPr lang="en-US" sz="2800" dirty="0" smtClean="0">
              <a:solidFill>
                <a:schemeClr val="tx2"/>
              </a:solidFill>
              <a:latin typeface="Calibri"/>
            </a:endParaRPr>
          </a:p>
          <a:p>
            <a:pPr defTabSz="993517">
              <a:defRPr/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Erik Lund</a:t>
            </a:r>
          </a:p>
          <a:p>
            <a:pPr defTabSz="993517">
              <a:defRPr/>
            </a:pPr>
            <a:r>
              <a:rPr lang="da-DK" sz="2800" dirty="0" smtClean="0">
                <a:solidFill>
                  <a:schemeClr val="tx2"/>
                </a:solidFill>
                <a:latin typeface="Calibri"/>
              </a:rPr>
              <a:t>Aalborg </a:t>
            </a:r>
            <a:r>
              <a:rPr lang="da-DK" sz="2800" dirty="0" err="1" smtClean="0">
                <a:solidFill>
                  <a:schemeClr val="tx2"/>
                </a:solidFill>
                <a:latin typeface="Calibri"/>
              </a:rPr>
              <a:t>University</a:t>
            </a:r>
            <a:r>
              <a:rPr lang="da-DK" sz="2800" dirty="0" smtClean="0">
                <a:solidFill>
                  <a:schemeClr val="tx2"/>
                </a:solidFill>
                <a:latin typeface="Calibri"/>
              </a:rPr>
              <a:t>, Denmark</a:t>
            </a:r>
          </a:p>
          <a:p>
            <a:pPr algn="l" defTabSz="993517">
              <a:defRPr/>
            </a:pPr>
            <a:endParaRPr lang="en-US" sz="2400" dirty="0" smtClean="0"/>
          </a:p>
          <a:p>
            <a:pPr algn="l" defTabSz="993517">
              <a:defRPr/>
            </a:pPr>
            <a:endParaRPr lang="en-US" sz="2400" dirty="0" smtClean="0"/>
          </a:p>
          <a:p>
            <a:pPr algn="l" defTabSz="993517">
              <a:defRPr/>
            </a:pPr>
            <a:r>
              <a:rPr lang="en-US" sz="2000" dirty="0" smtClean="0"/>
              <a:t>The </a:t>
            </a:r>
            <a:r>
              <a:rPr lang="en-US" sz="2000" dirty="0"/>
              <a:t>overview is </a:t>
            </a:r>
            <a:r>
              <a:rPr lang="en-US" sz="2000" dirty="0" smtClean="0"/>
              <a:t>mainly based </a:t>
            </a:r>
            <a:r>
              <a:rPr lang="en-US" sz="2000" dirty="0"/>
              <a:t>on the 343 abstracts and </a:t>
            </a:r>
            <a:r>
              <a:rPr lang="en-US" sz="2000" dirty="0" smtClean="0"/>
              <a:t>167 </a:t>
            </a:r>
            <a:r>
              <a:rPr lang="en-US" sz="2000" dirty="0"/>
              <a:t>associated conference papers</a:t>
            </a:r>
            <a:r>
              <a:rPr lang="en-US" sz="2000" dirty="0" smtClean="0"/>
              <a:t>. </a:t>
            </a:r>
            <a:endParaRPr lang="en-US" sz="2000" dirty="0"/>
          </a:p>
          <a:p>
            <a:pPr algn="l" defTabSz="993517">
              <a:defRPr/>
            </a:pPr>
            <a:endParaRPr lang="da-DK" sz="2000" dirty="0">
              <a:solidFill>
                <a:schemeClr val="tx2"/>
              </a:solidFill>
            </a:endParaRPr>
          </a:p>
          <a:p>
            <a:pPr algn="l" defTabSz="993517">
              <a:defRPr/>
            </a:pPr>
            <a:r>
              <a:rPr lang="da-DK" sz="2000" dirty="0" smtClean="0">
                <a:solidFill>
                  <a:schemeClr val="tx2"/>
                </a:solidFill>
              </a:rPr>
              <a:t>NB: </a:t>
            </a:r>
            <a:r>
              <a:rPr lang="da-DK" sz="2000" dirty="0" err="1" smtClean="0">
                <a:solidFill>
                  <a:schemeClr val="tx2"/>
                </a:solidFill>
              </a:rPr>
              <a:t>Apologize</a:t>
            </a:r>
            <a:r>
              <a:rPr lang="da-DK" sz="2000" dirty="0" smtClean="0">
                <a:solidFill>
                  <a:schemeClr val="tx2"/>
                </a:solidFill>
              </a:rPr>
              <a:t> in </a:t>
            </a:r>
            <a:r>
              <a:rPr lang="da-DK" sz="2000" dirty="0" err="1" smtClean="0">
                <a:solidFill>
                  <a:schemeClr val="tx2"/>
                </a:solidFill>
              </a:rPr>
              <a:t>advance</a:t>
            </a:r>
            <a:r>
              <a:rPr lang="da-DK" sz="2000" dirty="0" smtClean="0">
                <a:solidFill>
                  <a:schemeClr val="tx2"/>
                </a:solidFill>
              </a:rPr>
              <a:t> for </a:t>
            </a:r>
            <a:r>
              <a:rPr lang="da-DK" sz="2000" dirty="0" err="1" smtClean="0">
                <a:solidFill>
                  <a:schemeClr val="tx2"/>
                </a:solidFill>
              </a:rPr>
              <a:t>any</a:t>
            </a:r>
            <a:r>
              <a:rPr lang="da-DK" sz="2000" dirty="0" smtClean="0">
                <a:solidFill>
                  <a:schemeClr val="tx2"/>
                </a:solidFill>
              </a:rPr>
              <a:t> </a:t>
            </a:r>
            <a:r>
              <a:rPr lang="da-DK" sz="2000" dirty="0" err="1" smtClean="0">
                <a:solidFill>
                  <a:schemeClr val="tx2"/>
                </a:solidFill>
              </a:rPr>
              <a:t>omission</a:t>
            </a:r>
            <a:r>
              <a:rPr lang="da-DK" sz="2000" dirty="0" smtClean="0">
                <a:solidFill>
                  <a:schemeClr val="tx2"/>
                </a:solidFill>
              </a:rPr>
              <a:t> of a </a:t>
            </a:r>
            <a:r>
              <a:rPr lang="da-DK" sz="2000" dirty="0" err="1" smtClean="0">
                <a:solidFill>
                  <a:schemeClr val="tx2"/>
                </a:solidFill>
              </a:rPr>
              <a:t>success</a:t>
            </a:r>
            <a:r>
              <a:rPr lang="da-DK" sz="2000" dirty="0" smtClean="0">
                <a:solidFill>
                  <a:schemeClr val="tx2"/>
                </a:solidFill>
              </a:rPr>
              <a:t> story – it has not </a:t>
            </a:r>
            <a:r>
              <a:rPr lang="da-DK" sz="2000" dirty="0" err="1" smtClean="0">
                <a:solidFill>
                  <a:schemeClr val="tx2"/>
                </a:solidFill>
              </a:rPr>
              <a:t>been</a:t>
            </a:r>
            <a:r>
              <a:rPr lang="da-DK" sz="2000" dirty="0" smtClean="0">
                <a:solidFill>
                  <a:schemeClr val="tx2"/>
                </a:solidFill>
              </a:rPr>
              <a:t> </a:t>
            </a:r>
            <a:r>
              <a:rPr lang="da-DK" sz="2000" dirty="0" err="1" smtClean="0">
                <a:solidFill>
                  <a:schemeClr val="tx2"/>
                </a:solidFill>
              </a:rPr>
              <a:t>ignored</a:t>
            </a:r>
            <a:r>
              <a:rPr lang="da-DK" sz="2000" dirty="0" smtClean="0">
                <a:solidFill>
                  <a:schemeClr val="tx2"/>
                </a:solidFill>
              </a:rPr>
              <a:t> on purpose </a:t>
            </a:r>
            <a:r>
              <a:rPr lang="da-DK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2" descr="C:\Documents\Erik\Erik_7662_cro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7922"/>
            <a:ext cx="1010485" cy="10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E6F6-5BDA-4C2E-8C7E-7E7B7CD07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heat transfer and fluid flow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Topology optimisation of passive coolers </a:t>
            </a:r>
            <a:r>
              <a:rPr lang="en-GB" sz="2200" dirty="0" smtClean="0">
                <a:solidFill>
                  <a:schemeClr val="tx2"/>
                </a:solidFill>
              </a:rPr>
              <a:t/>
            </a:r>
            <a:br>
              <a:rPr lang="en-GB" sz="2200" dirty="0" smtClean="0">
                <a:solidFill>
                  <a:schemeClr val="tx2"/>
                </a:solidFill>
              </a:rPr>
            </a:br>
            <a:r>
              <a:rPr lang="en-GB" sz="2200" dirty="0" smtClean="0">
                <a:solidFill>
                  <a:schemeClr val="tx2"/>
                </a:solidFill>
              </a:rPr>
              <a:t>for LED </a:t>
            </a:r>
            <a:r>
              <a:rPr lang="en-GB" sz="2200" dirty="0">
                <a:solidFill>
                  <a:schemeClr val="tx2"/>
                </a:solidFill>
              </a:rPr>
              <a:t>lamps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1264)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Optimization </a:t>
            </a:r>
            <a:r>
              <a:rPr lang="en-GB" sz="2200" dirty="0">
                <a:solidFill>
                  <a:schemeClr val="tx2"/>
                </a:solidFill>
              </a:rPr>
              <a:t>of the gas injector </a:t>
            </a:r>
            <a:r>
              <a:rPr lang="en-GB" sz="2200" dirty="0" smtClean="0">
                <a:solidFill>
                  <a:schemeClr val="tx2"/>
                </a:solidFill>
              </a:rPr>
              <a:t>shape</a:t>
            </a:r>
            <a:r>
              <a:rPr lang="en-US" sz="2200" dirty="0" smtClean="0">
                <a:solidFill>
                  <a:schemeClr val="tx2"/>
                </a:solidFill>
              </a:rPr>
              <a:t> (1352)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126307" cy="202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5228366" cy="229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7221"/>
            <a:ext cx="950868" cy="14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30" y="1944541"/>
            <a:ext cx="1061417" cy="13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renewable energy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8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within wind energy 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RBDO </a:t>
            </a:r>
            <a:r>
              <a:rPr lang="en-US" sz="2200" dirty="0">
                <a:solidFill>
                  <a:schemeClr val="tx2"/>
                </a:solidFill>
              </a:rPr>
              <a:t>of blades (1200)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Bearings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1287)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Jacket </a:t>
            </a:r>
            <a:r>
              <a:rPr lang="en-US" sz="2200" dirty="0">
                <a:solidFill>
                  <a:schemeClr val="tx2"/>
                </a:solidFill>
              </a:rPr>
              <a:t>structures (1326, </a:t>
            </a:r>
            <a:r>
              <a:rPr lang="en-US" sz="2200" dirty="0" smtClean="0">
                <a:solidFill>
                  <a:schemeClr val="tx2"/>
                </a:solidFill>
              </a:rPr>
              <a:t>1427)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Wind </a:t>
            </a:r>
            <a:r>
              <a:rPr lang="en-US" sz="2200" dirty="0">
                <a:solidFill>
                  <a:schemeClr val="tx2"/>
                </a:solidFill>
              </a:rPr>
              <a:t>farm layout design (1330, 1347, 1389)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Wind </a:t>
            </a:r>
            <a:r>
              <a:rPr lang="en-US" sz="2200" dirty="0">
                <a:solidFill>
                  <a:schemeClr val="tx2"/>
                </a:solidFill>
              </a:rPr>
              <a:t>turbine component design (1390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 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3 papers within solar </a:t>
            </a:r>
            <a:r>
              <a:rPr lang="en-US" sz="2200" dirty="0">
                <a:solidFill>
                  <a:schemeClr val="tx2"/>
                </a:solidFill>
              </a:rPr>
              <a:t>thermal power (1213, 1331, 1424)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7029"/>
            <a:ext cx="606996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28" y="1412776"/>
            <a:ext cx="17653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45" y="1448440"/>
            <a:ext cx="2068636" cy="23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36" y="332656"/>
            <a:ext cx="8649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process optimization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7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within process optimization 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Deep </a:t>
            </a:r>
            <a:r>
              <a:rPr lang="en-US" sz="2200" dirty="0">
                <a:solidFill>
                  <a:schemeClr val="tx2"/>
                </a:solidFill>
              </a:rPr>
              <a:t>drawing (1102, 1375, 1391, </a:t>
            </a:r>
            <a:r>
              <a:rPr lang="en-US" sz="2200" dirty="0" smtClean="0">
                <a:solidFill>
                  <a:schemeClr val="tx2"/>
                </a:solidFill>
              </a:rPr>
              <a:t>1409)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Cold rolling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1075)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Three-roll </a:t>
            </a:r>
            <a:r>
              <a:rPr lang="en-US" sz="2200" dirty="0">
                <a:solidFill>
                  <a:schemeClr val="tx2"/>
                </a:solidFill>
              </a:rPr>
              <a:t>skew rolling (1122)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Injection </a:t>
            </a:r>
            <a:r>
              <a:rPr lang="en-US" sz="2200" dirty="0" err="1">
                <a:solidFill>
                  <a:schemeClr val="tx2"/>
                </a:solidFill>
              </a:rPr>
              <a:t>moulding</a:t>
            </a:r>
            <a:r>
              <a:rPr lang="en-US" sz="2200" dirty="0">
                <a:solidFill>
                  <a:schemeClr val="tx2"/>
                </a:solidFill>
              </a:rPr>
              <a:t> (1453)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4258"/>
            <a:ext cx="162496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2" y="2852936"/>
            <a:ext cx="4193322" cy="32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3671"/>
            <a:ext cx="3008310" cy="18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health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7</a:t>
            </a:r>
            <a:r>
              <a:rPr lang="en-US" sz="2200" dirty="0" smtClean="0">
                <a:solidFill>
                  <a:schemeClr val="tx2"/>
                </a:solidFill>
              </a:rPr>
              <a:t> presentations 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Orthopedic </a:t>
            </a:r>
            <a:r>
              <a:rPr lang="en-US" sz="2200" dirty="0">
                <a:solidFill>
                  <a:schemeClr val="tx2"/>
                </a:solidFill>
              </a:rPr>
              <a:t>prosthetic devices (1016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Dentures </a:t>
            </a:r>
            <a:r>
              <a:rPr lang="en-US" sz="2200" dirty="0">
                <a:solidFill>
                  <a:schemeClr val="tx2"/>
                </a:solidFill>
              </a:rPr>
              <a:t>(1028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Stents </a:t>
            </a:r>
            <a:r>
              <a:rPr lang="en-US" sz="2200" dirty="0">
                <a:solidFill>
                  <a:schemeClr val="tx2"/>
                </a:solidFill>
              </a:rPr>
              <a:t>(1110,  1456</a:t>
            </a:r>
            <a:r>
              <a:rPr lang="en-US" sz="2200" dirty="0" smtClean="0">
                <a:solidFill>
                  <a:schemeClr val="tx2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Fractal </a:t>
            </a:r>
            <a:r>
              <a:rPr lang="en-US" sz="2200" dirty="0">
                <a:solidFill>
                  <a:schemeClr val="tx2"/>
                </a:solidFill>
              </a:rPr>
              <a:t>vasculature (1138)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B</a:t>
            </a:r>
            <a:r>
              <a:rPr lang="en-US" sz="2200" dirty="0" smtClean="0">
                <a:solidFill>
                  <a:schemeClr val="tx2"/>
                </a:solidFill>
              </a:rPr>
              <a:t>one </a:t>
            </a:r>
            <a:r>
              <a:rPr lang="en-US" sz="2200" dirty="0">
                <a:solidFill>
                  <a:schemeClr val="tx2"/>
                </a:solidFill>
              </a:rPr>
              <a:t>tissue engineering (1459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Drug molecular design (1452)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2194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36" y="332656"/>
            <a:ext cx="86498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control and electromagnetics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Optimal </a:t>
            </a:r>
            <a:r>
              <a:rPr lang="en-US" sz="2200" dirty="0">
                <a:solidFill>
                  <a:schemeClr val="tx2"/>
                </a:solidFill>
              </a:rPr>
              <a:t>control </a:t>
            </a:r>
            <a:r>
              <a:rPr lang="en-US" sz="2200" dirty="0" smtClean="0">
                <a:solidFill>
                  <a:schemeClr val="tx2"/>
                </a:solidFill>
              </a:rPr>
              <a:t>strategies for valves in heat exchanger networks </a:t>
            </a:r>
            <a:r>
              <a:rPr lang="en-US" sz="2200" dirty="0">
                <a:solidFill>
                  <a:schemeClr val="tx2"/>
                </a:solidFill>
              </a:rPr>
              <a:t>(1034)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smtClean="0">
                <a:solidFill>
                  <a:schemeClr val="tx2"/>
                </a:solidFill>
              </a:rPr>
              <a:t>Electromagnetic </a:t>
            </a:r>
            <a:r>
              <a:rPr lang="en-GB" sz="2200" dirty="0">
                <a:solidFill>
                  <a:schemeClr val="tx2"/>
                </a:solidFill>
              </a:rPr>
              <a:t>levitation coil </a:t>
            </a:r>
            <a:r>
              <a:rPr lang="en-GB" sz="2200" dirty="0" smtClean="0">
                <a:solidFill>
                  <a:schemeClr val="tx2"/>
                </a:solidFill>
              </a:rPr>
              <a:t>design (1307)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Wireless </a:t>
            </a:r>
            <a:r>
              <a:rPr lang="en-US" sz="2200" dirty="0">
                <a:solidFill>
                  <a:schemeClr val="tx2"/>
                </a:solidFill>
              </a:rPr>
              <a:t>power transfer (</a:t>
            </a:r>
            <a:r>
              <a:rPr lang="en-US" sz="2200" dirty="0" smtClean="0">
                <a:solidFill>
                  <a:schemeClr val="tx2"/>
                </a:solidFill>
              </a:rPr>
              <a:t>1097)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4759821" cy="13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430305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6" y="1514567"/>
            <a:ext cx="6130976" cy="19144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36" y="332656"/>
            <a:ext cx="864984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Observations </a:t>
            </a:r>
            <a:r>
              <a:rPr lang="en-US" sz="2600" dirty="0" smtClean="0">
                <a:solidFill>
                  <a:schemeClr val="tx2"/>
                </a:solidFill>
              </a:rPr>
              <a:t>and </a:t>
            </a:r>
            <a:r>
              <a:rPr lang="en-US" sz="2600" dirty="0">
                <a:solidFill>
                  <a:schemeClr val="tx2"/>
                </a:solidFill>
              </a:rPr>
              <a:t>emerging opportunities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Aircraft </a:t>
            </a:r>
            <a:r>
              <a:rPr lang="en-US" sz="2200" dirty="0">
                <a:solidFill>
                  <a:schemeClr val="tx2"/>
                </a:solidFill>
              </a:rPr>
              <a:t>and automotive are </a:t>
            </a:r>
            <a:r>
              <a:rPr lang="en-US" sz="2200" dirty="0" smtClean="0">
                <a:solidFill>
                  <a:schemeClr val="tx2"/>
                </a:solidFill>
              </a:rPr>
              <a:t>major </a:t>
            </a:r>
            <a:r>
              <a:rPr lang="en-US" sz="2200" dirty="0">
                <a:solidFill>
                  <a:schemeClr val="tx2"/>
                </a:solidFill>
              </a:rPr>
              <a:t>targets for structural </a:t>
            </a:r>
            <a:r>
              <a:rPr lang="en-US" sz="2200" dirty="0" smtClean="0">
                <a:solidFill>
                  <a:schemeClr val="tx2"/>
                </a:solidFill>
              </a:rPr>
              <a:t>optimization.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Very many presentations of topology optimization methods while quite few on shape optimization methods. 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Very </a:t>
            </a:r>
            <a:r>
              <a:rPr lang="en-US" sz="2200" dirty="0">
                <a:solidFill>
                  <a:schemeClr val="tx2"/>
                </a:solidFill>
              </a:rPr>
              <a:t>few presentations </a:t>
            </a:r>
            <a:r>
              <a:rPr lang="en-US" sz="2200" dirty="0" smtClean="0">
                <a:solidFill>
                  <a:schemeClr val="tx2"/>
                </a:solidFill>
              </a:rPr>
              <a:t>(</a:t>
            </a:r>
            <a:r>
              <a:rPr lang="en-US" sz="2200" dirty="0">
                <a:solidFill>
                  <a:schemeClr val="tx2"/>
                </a:solidFill>
              </a:rPr>
              <a:t>5</a:t>
            </a:r>
            <a:r>
              <a:rPr lang="en-US" sz="2200" dirty="0" smtClean="0">
                <a:solidFill>
                  <a:schemeClr val="tx2"/>
                </a:solidFill>
              </a:rPr>
              <a:t> papers?) on shape optimization based on IGA (</a:t>
            </a:r>
            <a:r>
              <a:rPr lang="en-US" sz="2200" dirty="0" err="1" smtClean="0">
                <a:solidFill>
                  <a:schemeClr val="tx2"/>
                </a:solidFill>
              </a:rPr>
              <a:t>isogeometric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a</a:t>
            </a:r>
            <a:r>
              <a:rPr lang="en-US" sz="2200" dirty="0" smtClean="0">
                <a:solidFill>
                  <a:schemeClr val="tx2"/>
                </a:solidFill>
              </a:rPr>
              <a:t>nalysis). Hot topic on computational mechanics conferences. Should be emerging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Very </a:t>
            </a:r>
            <a:r>
              <a:rPr lang="en-US" sz="2200" dirty="0">
                <a:solidFill>
                  <a:schemeClr val="tx2"/>
                </a:solidFill>
              </a:rPr>
              <a:t>little MDO </a:t>
            </a:r>
            <a:r>
              <a:rPr lang="en-US" sz="2200" dirty="0" smtClean="0">
                <a:solidFill>
                  <a:schemeClr val="tx2"/>
                </a:solidFill>
              </a:rPr>
              <a:t>(less than 8 </a:t>
            </a:r>
            <a:r>
              <a:rPr lang="en-US" sz="2200" dirty="0">
                <a:solidFill>
                  <a:schemeClr val="tx2"/>
                </a:solidFill>
              </a:rPr>
              <a:t>papers with focus on </a:t>
            </a:r>
            <a:r>
              <a:rPr lang="en-US" sz="2200" dirty="0" smtClean="0">
                <a:solidFill>
                  <a:schemeClr val="tx2"/>
                </a:solidFill>
              </a:rPr>
              <a:t>methods for MDO</a:t>
            </a:r>
            <a:r>
              <a:rPr lang="en-US" sz="2200" dirty="0">
                <a:solidFill>
                  <a:schemeClr val="tx2"/>
                </a:solidFill>
              </a:rPr>
              <a:t>?). Is that only </a:t>
            </a:r>
            <a:r>
              <a:rPr lang="en-US" sz="2200" dirty="0" smtClean="0">
                <a:solidFill>
                  <a:schemeClr val="tx2"/>
                </a:solidFill>
              </a:rPr>
              <a:t>because </a:t>
            </a:r>
            <a:r>
              <a:rPr lang="en-US" sz="2200" dirty="0">
                <a:solidFill>
                  <a:schemeClr val="tx2"/>
                </a:solidFill>
              </a:rPr>
              <a:t>the 16th AIAA/ISSMO Multidisciplinary Analysis and Optimization Conference is held very close to WCSMO-11 (on 22–26 June 2015</a:t>
            </a:r>
            <a:r>
              <a:rPr lang="en-US" sz="2200" dirty="0" smtClean="0">
                <a:solidFill>
                  <a:schemeClr val="tx2"/>
                </a:solidFill>
              </a:rPr>
              <a:t>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Much fewer presentations of optimization algorithms (mathematical programming) than seen on previous WCSMO congresses (6 papers</a:t>
            </a:r>
            <a:r>
              <a:rPr lang="en-US" sz="2200" smtClean="0">
                <a:solidFill>
                  <a:schemeClr val="tx2"/>
                </a:solidFill>
              </a:rPr>
              <a:t>?).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36" y="332656"/>
            <a:ext cx="864984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Observations and emerging opportunities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Mature </a:t>
            </a:r>
            <a:r>
              <a:rPr lang="en-US" sz="2200" dirty="0">
                <a:solidFill>
                  <a:schemeClr val="tx2"/>
                </a:solidFill>
              </a:rPr>
              <a:t>level of </a:t>
            </a:r>
            <a:r>
              <a:rPr lang="en-US" sz="2200" dirty="0" smtClean="0">
                <a:solidFill>
                  <a:schemeClr val="tx2"/>
                </a:solidFill>
              </a:rPr>
              <a:t>handling multi-physics problems – very many opportunities in these directions for solving real life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 slight increase in other physics than structural problems compared to WCSMO-10 – </a:t>
            </a:r>
            <a:r>
              <a:rPr lang="en-US" sz="2200" dirty="0" smtClean="0">
                <a:solidFill>
                  <a:schemeClr val="tx2"/>
                </a:solidFill>
              </a:rPr>
              <a:t>very many opportunities.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Additive manufacturing: mentioned in many presentations but not really exploited yet. </a:t>
            </a:r>
            <a:r>
              <a:rPr lang="en-US" sz="2200" smtClean="0">
                <a:solidFill>
                  <a:schemeClr val="tx2"/>
                </a:solidFill>
              </a:rPr>
              <a:t>Huge potential!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Integration of manufacturing rules/simulations in the design optimization loop. This could highly increase the impact of design optimization for real life applications.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36" y="332656"/>
            <a:ext cx="86498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Observations and emerging opportunities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Design of engineered materials (microstructure design / single- and multi-functional materials </a:t>
            </a:r>
            <a:r>
              <a:rPr lang="en-US" sz="2200" dirty="0">
                <a:solidFill>
                  <a:schemeClr val="tx2"/>
                </a:solidFill>
              </a:rPr>
              <a:t>/ </a:t>
            </a:r>
            <a:r>
              <a:rPr lang="en-US" sz="2200" smtClean="0">
                <a:solidFill>
                  <a:schemeClr val="tx2"/>
                </a:solidFill>
              </a:rPr>
              <a:t>metamaterials / multi-scale methods):</a:t>
            </a: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again: great potential in these areas, especially if manufacturing is taken into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ICT (Information </a:t>
            </a:r>
            <a:r>
              <a:rPr lang="en-US" sz="2200" dirty="0">
                <a:solidFill>
                  <a:schemeClr val="tx2"/>
                </a:solidFill>
              </a:rPr>
              <a:t>and Communication Technologies </a:t>
            </a:r>
            <a:r>
              <a:rPr lang="en-US" sz="2200" dirty="0" smtClean="0">
                <a:solidFill>
                  <a:schemeClr val="tx2"/>
                </a:solidFill>
              </a:rPr>
              <a:t>): more presentations here than at WCSMO-10 – many opportunities.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Health: many opportunities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 general: very many emerging opportunities for our society </a:t>
            </a: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\Pictures\6-8-2015\DSC00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6" y="1474013"/>
            <a:ext cx="40626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\Pictures\6-8-2015\DSC00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6" y="3942893"/>
            <a:ext cx="40626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\Pictures\6-8-2015\DSC00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2893"/>
            <a:ext cx="40626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\Pictures\6-8-2015\DSC00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4013"/>
            <a:ext cx="40626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95052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Thanks to the Local Organizers of WCSMO-11 for a </a:t>
            </a:r>
            <a:r>
              <a:rPr lang="en-GB" sz="2400" dirty="0" smtClean="0">
                <a:solidFill>
                  <a:schemeClr val="tx2"/>
                </a:solidFill>
              </a:rPr>
              <a:t>well-organized </a:t>
            </a:r>
            <a:r>
              <a:rPr lang="en-GB" sz="2400" dirty="0">
                <a:solidFill>
                  <a:schemeClr val="tx2"/>
                </a:solidFill>
              </a:rPr>
              <a:t>and scientifically splendid </a:t>
            </a:r>
            <a:r>
              <a:rPr lang="en-GB" sz="2400" dirty="0" smtClean="0">
                <a:solidFill>
                  <a:schemeClr val="tx2"/>
                </a:solidFill>
              </a:rPr>
              <a:t>congress together with a great social programme and atmosphere </a:t>
            </a: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Optimization papers including </a:t>
            </a:r>
            <a:r>
              <a:rPr lang="en-US" sz="2600" dirty="0" smtClean="0">
                <a:solidFill>
                  <a:schemeClr val="tx2"/>
                </a:solidFill>
              </a:rPr>
              <a:t>“standard </a:t>
            </a:r>
            <a:r>
              <a:rPr lang="en-US" sz="2600" dirty="0">
                <a:solidFill>
                  <a:schemeClr val="tx2"/>
                </a:solidFill>
              </a:rPr>
              <a:t>benchmark </a:t>
            </a:r>
            <a:r>
              <a:rPr lang="en-US" sz="2600" dirty="0" smtClean="0">
                <a:solidFill>
                  <a:schemeClr val="tx2"/>
                </a:solidFill>
              </a:rPr>
              <a:t>examples” (with </a:t>
            </a:r>
            <a:r>
              <a:rPr lang="en-US" sz="2600" dirty="0">
                <a:solidFill>
                  <a:schemeClr val="tx2"/>
                </a:solidFill>
              </a:rPr>
              <a:t>main focus on </a:t>
            </a:r>
            <a:r>
              <a:rPr lang="en-US" sz="2600" dirty="0" smtClean="0">
                <a:solidFill>
                  <a:schemeClr val="tx2"/>
                </a:solidFill>
              </a:rPr>
              <a:t>development of methods)              1/2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More than 220 presentations in </a:t>
            </a:r>
            <a:r>
              <a:rPr lang="en-US" sz="2200" dirty="0" smtClean="0">
                <a:solidFill>
                  <a:schemeClr val="tx2"/>
                </a:solidFill>
              </a:rPr>
              <a:t>this category, </a:t>
            </a:r>
            <a:r>
              <a:rPr lang="en-US" sz="2200" dirty="0">
                <a:solidFill>
                  <a:schemeClr val="tx2"/>
                </a:solidFill>
              </a:rPr>
              <a:t>and most are related to structural </a:t>
            </a:r>
            <a:r>
              <a:rPr lang="en-US" sz="2200" dirty="0" smtClean="0">
                <a:solidFill>
                  <a:schemeClr val="tx2"/>
                </a:solidFill>
              </a:rPr>
              <a:t>optimization (size, shape or topology) </a:t>
            </a:r>
            <a:r>
              <a:rPr lang="en-US" sz="2200" dirty="0">
                <a:solidFill>
                  <a:schemeClr val="tx2"/>
                </a:solidFill>
              </a:rPr>
              <a:t>with focus on mechanical performance.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Some </a:t>
            </a:r>
            <a:r>
              <a:rPr lang="en-US" sz="2200" dirty="0">
                <a:solidFill>
                  <a:schemeClr val="tx2"/>
                </a:solidFill>
              </a:rPr>
              <a:t>sub categories with other physics or specialized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Heat transfer / fluid flow: </a:t>
            </a:r>
            <a:r>
              <a:rPr lang="en-US" sz="2200" dirty="0" smtClean="0">
                <a:solidFill>
                  <a:schemeClr val="tx2"/>
                </a:solidFill>
              </a:rPr>
              <a:t>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Wave </a:t>
            </a:r>
            <a:r>
              <a:rPr lang="en-US" sz="2200" dirty="0">
                <a:solidFill>
                  <a:schemeClr val="tx2"/>
                </a:solidFill>
              </a:rPr>
              <a:t>propagation (ICT, Energy, cloaking devices, …)</a:t>
            </a:r>
          </a:p>
          <a:p>
            <a:pPr marL="742881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	Acoustics/</a:t>
            </a:r>
            <a:r>
              <a:rPr lang="en-US" sz="2200" dirty="0" err="1" smtClean="0">
                <a:solidFill>
                  <a:schemeClr val="tx2"/>
                </a:solidFill>
              </a:rPr>
              <a:t>phononics</a:t>
            </a:r>
            <a:r>
              <a:rPr lang="en-US" sz="2200" dirty="0">
                <a:solidFill>
                  <a:schemeClr val="tx2"/>
                </a:solidFill>
              </a:rPr>
              <a:t>: 12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742881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	Photonics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dirty="0" smtClean="0">
                <a:solidFill>
                  <a:schemeClr val="tx2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Electromagnetics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dirty="0" smtClean="0">
                <a:solidFill>
                  <a:schemeClr val="tx2"/>
                </a:solidFill>
              </a:rPr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Piezo-electricity </a:t>
            </a:r>
            <a:r>
              <a:rPr lang="en-US" sz="2200" dirty="0">
                <a:solidFill>
                  <a:schemeClr val="tx2"/>
                </a:solidFill>
              </a:rPr>
              <a:t>/ energy harvesting: </a:t>
            </a:r>
            <a:r>
              <a:rPr lang="en-US" sz="2200" dirty="0" smtClean="0">
                <a:solidFill>
                  <a:schemeClr val="tx2"/>
                </a:solidFill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Electronics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dirty="0" smtClean="0">
                <a:solidFill>
                  <a:schemeClr val="tx2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Design </a:t>
            </a:r>
            <a:r>
              <a:rPr lang="en-US" sz="2200" dirty="0">
                <a:solidFill>
                  <a:schemeClr val="tx2"/>
                </a:solidFill>
              </a:rPr>
              <a:t>of actuators and sensors (not included above): </a:t>
            </a:r>
            <a:r>
              <a:rPr lang="en-US" sz="2200" dirty="0" smtClean="0">
                <a:solidFill>
                  <a:schemeClr val="tx2"/>
                </a:solidFill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Fluid-structure interaction: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Other </a:t>
            </a:r>
            <a:r>
              <a:rPr lang="en-US" sz="2200" dirty="0" err="1" smtClean="0">
                <a:solidFill>
                  <a:schemeClr val="tx2"/>
                </a:solidFill>
              </a:rPr>
              <a:t>multiphysics</a:t>
            </a:r>
            <a:r>
              <a:rPr lang="en-US" sz="2200" dirty="0" smtClean="0">
                <a:solidFill>
                  <a:schemeClr val="tx2"/>
                </a:solidFill>
              </a:rPr>
              <a:t> interaction problems: 3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E6F6-5BDA-4C2E-8C7E-7E7B7CD07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Optimization papers including </a:t>
            </a:r>
            <a:r>
              <a:rPr lang="en-US" sz="2600" dirty="0" smtClean="0">
                <a:solidFill>
                  <a:schemeClr val="tx2"/>
                </a:solidFill>
              </a:rPr>
              <a:t>“standard </a:t>
            </a:r>
            <a:r>
              <a:rPr lang="en-US" sz="2600" dirty="0">
                <a:solidFill>
                  <a:schemeClr val="tx2"/>
                </a:solidFill>
              </a:rPr>
              <a:t>benchmark </a:t>
            </a:r>
            <a:r>
              <a:rPr lang="en-US" sz="2600" dirty="0" smtClean="0">
                <a:solidFill>
                  <a:schemeClr val="tx2"/>
                </a:solidFill>
              </a:rPr>
              <a:t>examples” </a:t>
            </a:r>
            <a:r>
              <a:rPr lang="en-US" sz="2600" dirty="0">
                <a:solidFill>
                  <a:schemeClr val="tx2"/>
                </a:solidFill>
              </a:rPr>
              <a:t>(with main focus on development of methods)              </a:t>
            </a:r>
            <a:r>
              <a:rPr lang="en-US" sz="2600" dirty="0" smtClean="0">
                <a:solidFill>
                  <a:schemeClr val="tx2"/>
                </a:solidFill>
              </a:rPr>
              <a:t>2/2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More than 220 presentations in </a:t>
            </a:r>
            <a:r>
              <a:rPr lang="en-US" sz="2200" dirty="0" smtClean="0">
                <a:solidFill>
                  <a:schemeClr val="tx2"/>
                </a:solidFill>
              </a:rPr>
              <a:t>this category, </a:t>
            </a:r>
            <a:r>
              <a:rPr lang="en-US" sz="2200" dirty="0">
                <a:solidFill>
                  <a:schemeClr val="tx2"/>
                </a:solidFill>
              </a:rPr>
              <a:t>and most are related to structural </a:t>
            </a:r>
            <a:r>
              <a:rPr lang="en-US" sz="2200" dirty="0" smtClean="0">
                <a:solidFill>
                  <a:schemeClr val="tx2"/>
                </a:solidFill>
              </a:rPr>
              <a:t>optimization (size, shape or topology) </a:t>
            </a:r>
            <a:r>
              <a:rPr lang="en-US" sz="2200" dirty="0">
                <a:solidFill>
                  <a:schemeClr val="tx2"/>
                </a:solidFill>
              </a:rPr>
              <a:t>with focus on mechanical performance.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Some </a:t>
            </a:r>
            <a:r>
              <a:rPr lang="en-US" sz="2200" dirty="0">
                <a:solidFill>
                  <a:schemeClr val="tx2"/>
                </a:solidFill>
              </a:rPr>
              <a:t>sub categories with other physics or specialized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Design </a:t>
            </a:r>
            <a:r>
              <a:rPr lang="en-US" sz="2200" dirty="0">
                <a:solidFill>
                  <a:schemeClr val="tx2"/>
                </a:solidFill>
              </a:rPr>
              <a:t>of microstructure: </a:t>
            </a:r>
            <a:r>
              <a:rPr lang="en-US" sz="2200" dirty="0" smtClean="0">
                <a:solidFill>
                  <a:schemeClr val="tx2"/>
                </a:solidFill>
              </a:rPr>
              <a:t>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Multi-scale: 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Composites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dirty="0" smtClean="0">
                <a:solidFill>
                  <a:schemeClr val="tx2"/>
                </a:solidFill>
              </a:rPr>
              <a:t>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Design </a:t>
            </a:r>
            <a:r>
              <a:rPr lang="en-US" sz="2200" dirty="0">
                <a:solidFill>
                  <a:schemeClr val="tx2"/>
                </a:solidFill>
              </a:rPr>
              <a:t>for Additive Manufacturing: </a:t>
            </a:r>
            <a:r>
              <a:rPr lang="en-US" sz="2200" dirty="0" smtClean="0">
                <a:solidFill>
                  <a:schemeClr val="tx2"/>
                </a:solidFill>
              </a:rPr>
              <a:t>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Other </a:t>
            </a:r>
            <a:r>
              <a:rPr lang="en-US" sz="2200" dirty="0">
                <a:solidFill>
                  <a:schemeClr val="tx2"/>
                </a:solidFill>
              </a:rPr>
              <a:t>manufacturing constraints: </a:t>
            </a:r>
            <a:r>
              <a:rPr lang="en-US" sz="2200" dirty="0" smtClean="0">
                <a:solidFill>
                  <a:schemeClr val="tx2"/>
                </a:solidFill>
              </a:rPr>
              <a:t>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Stress constraints: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Fatigue </a:t>
            </a:r>
            <a:r>
              <a:rPr lang="en-US" sz="2200" dirty="0">
                <a:solidFill>
                  <a:schemeClr val="tx2"/>
                </a:solidFill>
              </a:rPr>
              <a:t>constraints: </a:t>
            </a:r>
            <a:r>
              <a:rPr lang="en-US" sz="2200" dirty="0" smtClean="0">
                <a:solidFill>
                  <a:schemeClr val="tx2"/>
                </a:solidFill>
              </a:rPr>
              <a:t>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Seismic response control: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Robotics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dirty="0" smtClean="0">
                <a:solidFill>
                  <a:schemeClr val="tx2"/>
                </a:solidFill>
              </a:rPr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Machine elements: 3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59" y="3861048"/>
            <a:ext cx="2914368" cy="15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39508" y="3353217"/>
            <a:ext cx="3124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dirty="0"/>
              <a:t>Permeability = </a:t>
            </a:r>
            <a:r>
              <a:rPr lang="en-US" sz="900" b="1" dirty="0">
                <a:solidFill>
                  <a:srgbClr val="008000"/>
                </a:solidFill>
              </a:rPr>
              <a:t>+120% </a:t>
            </a:r>
          </a:p>
          <a:p>
            <a:pPr algn="ctr" eaLnBrk="1" hangingPunct="1"/>
            <a:r>
              <a:rPr lang="en-US" sz="900" b="1" dirty="0"/>
              <a:t>Mass = </a:t>
            </a:r>
            <a:r>
              <a:rPr lang="en-US" sz="900" b="1" dirty="0">
                <a:solidFill>
                  <a:srgbClr val="008000"/>
                </a:solidFill>
              </a:rPr>
              <a:t>-20%</a:t>
            </a:r>
          </a:p>
          <a:p>
            <a:pPr algn="ctr" eaLnBrk="1" hangingPunct="1"/>
            <a:r>
              <a:rPr lang="en-US" sz="900" b="1" dirty="0"/>
              <a:t>Stiffness = </a:t>
            </a:r>
            <a:r>
              <a:rPr lang="en-US" sz="900" b="1" dirty="0">
                <a:solidFill>
                  <a:srgbClr val="FF0000"/>
                </a:solidFill>
              </a:rPr>
              <a:t>-15%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5410593"/>
            <a:ext cx="188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(Paper ID: 1353)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E6F6-5BDA-4C2E-8C7E-7E7B7CD07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transport – automotive    1/2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24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 the following subtopics: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Vehicle </a:t>
            </a:r>
            <a:r>
              <a:rPr lang="en-US" sz="2200" dirty="0">
                <a:solidFill>
                  <a:schemeClr val="tx2"/>
                </a:solidFill>
              </a:rPr>
              <a:t>design </a:t>
            </a:r>
            <a:r>
              <a:rPr lang="en-US" sz="2200" dirty="0" smtClean="0">
                <a:solidFill>
                  <a:schemeClr val="tx2"/>
                </a:solidFill>
              </a:rPr>
              <a:t>(paper ID: 1007</a:t>
            </a:r>
            <a:r>
              <a:rPr lang="en-US" sz="2200" dirty="0">
                <a:solidFill>
                  <a:schemeClr val="tx2"/>
                </a:solidFill>
              </a:rPr>
              <a:t>, 1059, 1196, 1203, 1365, 1440)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Automotive components (1037, 1074, 1146, 1149, 1178, 1191, 1215, 1258, 1356, 1357, 1398, 1401) 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56314"/>
            <a:ext cx="3755320" cy="118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417646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91558"/>
            <a:ext cx="3240360" cy="14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02433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E6F6-5BDA-4C2E-8C7E-7E7B7CD075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transport – automotive    2/2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24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Crash </a:t>
            </a:r>
            <a:r>
              <a:rPr lang="en-US" sz="2200" dirty="0">
                <a:solidFill>
                  <a:schemeClr val="tx2"/>
                </a:solidFill>
              </a:rPr>
              <a:t>optimization (1033, 1036, 1049, 1114)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Occupant </a:t>
            </a:r>
            <a:r>
              <a:rPr lang="en-US" sz="2200" dirty="0">
                <a:solidFill>
                  <a:schemeClr val="tx2"/>
                </a:solidFill>
              </a:rPr>
              <a:t>safety / airbags (</a:t>
            </a:r>
            <a:r>
              <a:rPr lang="en-US" sz="2200" dirty="0" smtClean="0">
                <a:solidFill>
                  <a:schemeClr val="tx2"/>
                </a:solidFill>
              </a:rPr>
              <a:t>1134)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Pedestrian </a:t>
            </a:r>
            <a:r>
              <a:rPr lang="en-US" sz="2200" dirty="0">
                <a:solidFill>
                  <a:schemeClr val="tx2"/>
                </a:solidFill>
              </a:rPr>
              <a:t>considerations (1455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" y="2580873"/>
            <a:ext cx="3825945" cy="113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" y="3789040"/>
            <a:ext cx="6646545" cy="115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" y="4950230"/>
            <a:ext cx="3092394" cy="11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94215" cy="135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50230"/>
            <a:ext cx="1937365" cy="121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90" y="1988840"/>
            <a:ext cx="4358382" cy="16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66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transport – others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3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Trains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1037)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Ships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1129)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Wheelchair </a:t>
            </a:r>
            <a:r>
              <a:rPr lang="en-US" sz="2200" dirty="0">
                <a:solidFill>
                  <a:schemeClr val="tx2"/>
                </a:solidFill>
              </a:rPr>
              <a:t>– comfort (1451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5" y="3160663"/>
            <a:ext cx="2817196" cy="196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640921"/>
            <a:ext cx="5339497" cy="134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172763" cy="18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00" y="980728"/>
            <a:ext cx="3052445" cy="17583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aircraft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14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Aircraft wings (1013, 1023, 1106, 1160, 1184, </a:t>
            </a:r>
            <a:r>
              <a:rPr lang="en-US" sz="2200" dirty="0" smtClean="0">
                <a:solidFill>
                  <a:schemeClr val="tx2"/>
                </a:solidFill>
              </a:rPr>
              <a:t>1218)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Aircraft </a:t>
            </a:r>
            <a:r>
              <a:rPr lang="en-US" sz="2200" dirty="0">
                <a:solidFill>
                  <a:schemeClr val="tx2"/>
                </a:solidFill>
              </a:rPr>
              <a:t>design (1052, 1099, </a:t>
            </a:r>
            <a:r>
              <a:rPr lang="en-US" sz="2200" dirty="0" smtClean="0">
                <a:solidFill>
                  <a:schemeClr val="tx2"/>
                </a:solidFill>
              </a:rPr>
              <a:t>1164)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Aircraft </a:t>
            </a:r>
            <a:r>
              <a:rPr lang="en-US" sz="2200" dirty="0">
                <a:solidFill>
                  <a:schemeClr val="tx2"/>
                </a:solidFill>
              </a:rPr>
              <a:t>parts (1087, 1238, 1310, </a:t>
            </a:r>
            <a:r>
              <a:rPr lang="en-US" sz="2200" dirty="0" smtClean="0">
                <a:solidFill>
                  <a:schemeClr val="tx2"/>
                </a:solidFill>
              </a:rPr>
              <a:t>1421)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Rocket </a:t>
            </a:r>
            <a:r>
              <a:rPr lang="en-US" sz="2200" dirty="0">
                <a:solidFill>
                  <a:schemeClr val="tx2"/>
                </a:solidFill>
              </a:rPr>
              <a:t>design - MDO (1085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3" y="3501008"/>
            <a:ext cx="6115427" cy="258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61" y="3068960"/>
            <a:ext cx="2162884" cy="133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36" y="332656"/>
            <a:ext cx="86498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Papers with recommendations for </a:t>
            </a:r>
            <a:r>
              <a:rPr lang="en-US" sz="2800" dirty="0">
                <a:solidFill>
                  <a:schemeClr val="tx2"/>
                </a:solidFill>
              </a:rPr>
              <a:t>automotive and </a:t>
            </a:r>
            <a:r>
              <a:rPr lang="en-US" sz="2800" dirty="0" smtClean="0">
                <a:solidFill>
                  <a:schemeClr val="tx2"/>
                </a:solidFill>
              </a:rPr>
              <a:t>aerospace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3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 recommendations </a:t>
            </a:r>
            <a:r>
              <a:rPr lang="en-US" sz="2200" dirty="0">
                <a:solidFill>
                  <a:schemeClr val="tx2"/>
                </a:solidFill>
              </a:rPr>
              <a:t>for </a:t>
            </a:r>
            <a:r>
              <a:rPr lang="en-US" sz="2200" dirty="0" smtClean="0">
                <a:solidFill>
                  <a:schemeClr val="tx2"/>
                </a:solidFill>
              </a:rPr>
              <a:t>the further development of optimization within automotive </a:t>
            </a:r>
            <a:r>
              <a:rPr lang="en-US" sz="2200" dirty="0">
                <a:solidFill>
                  <a:schemeClr val="tx2"/>
                </a:solidFill>
              </a:rPr>
              <a:t>and aerospace areas: </a:t>
            </a: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1322 </a:t>
            </a:r>
            <a:r>
              <a:rPr lang="en-US" sz="2200" dirty="0">
                <a:solidFill>
                  <a:schemeClr val="tx2"/>
                </a:solidFill>
              </a:rPr>
              <a:t>- </a:t>
            </a:r>
            <a:r>
              <a:rPr lang="en-GB" sz="2200" dirty="0">
                <a:solidFill>
                  <a:schemeClr val="tx2"/>
                </a:solidFill>
              </a:rPr>
              <a:t>Future challenges for topology optimization for the usage in automotive lightweight design technologies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(Volkswagen AG, </a:t>
            </a:r>
            <a:r>
              <a:rPr lang="en-US" sz="2200" dirty="0">
                <a:solidFill>
                  <a:schemeClr val="tx2"/>
                </a:solidFill>
              </a:rPr>
              <a:t>Technical University of </a:t>
            </a:r>
            <a:r>
              <a:rPr lang="en-US" sz="2200" dirty="0" err="1">
                <a:solidFill>
                  <a:schemeClr val="tx2"/>
                </a:solidFill>
              </a:rPr>
              <a:t>Braunschweig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smtClean="0">
                <a:solidFill>
                  <a:schemeClr val="tx2"/>
                </a:solidFill>
              </a:rPr>
              <a:t>and University </a:t>
            </a:r>
            <a:r>
              <a:rPr lang="en-US" sz="2200" dirty="0">
                <a:solidFill>
                  <a:schemeClr val="tx2"/>
                </a:solidFill>
              </a:rPr>
              <a:t>of </a:t>
            </a:r>
            <a:r>
              <a:rPr lang="en-US" sz="2200" dirty="0" smtClean="0">
                <a:solidFill>
                  <a:schemeClr val="tx2"/>
                </a:solidFill>
              </a:rPr>
              <a:t>Wuppertal).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1435 </a:t>
            </a:r>
            <a:r>
              <a:rPr lang="en-US" sz="2200" dirty="0">
                <a:solidFill>
                  <a:schemeClr val="tx2"/>
                </a:solidFill>
              </a:rPr>
              <a:t>- Common </a:t>
            </a:r>
            <a:r>
              <a:rPr lang="en-US" sz="2200" dirty="0" smtClean="0">
                <a:solidFill>
                  <a:schemeClr val="tx2"/>
                </a:solidFill>
              </a:rPr>
              <a:t>automotive </a:t>
            </a:r>
            <a:r>
              <a:rPr lang="en-US" sz="2200" dirty="0">
                <a:solidFill>
                  <a:schemeClr val="tx2"/>
                </a:solidFill>
              </a:rPr>
              <a:t>and </a:t>
            </a:r>
            <a:r>
              <a:rPr lang="en-US" sz="2200" dirty="0" smtClean="0">
                <a:solidFill>
                  <a:schemeClr val="tx2"/>
                </a:solidFill>
              </a:rPr>
              <a:t>aerospace requirements </a:t>
            </a:r>
            <a:r>
              <a:rPr lang="en-US" sz="2200" dirty="0">
                <a:solidFill>
                  <a:schemeClr val="tx2"/>
                </a:solidFill>
              </a:rPr>
              <a:t>for </a:t>
            </a:r>
            <a:r>
              <a:rPr lang="en-US" sz="2200" dirty="0" smtClean="0">
                <a:solidFill>
                  <a:schemeClr val="tx2"/>
                </a:solidFill>
              </a:rPr>
              <a:t>commercial structural </a:t>
            </a:r>
            <a:r>
              <a:rPr lang="en-US" sz="2200" dirty="0">
                <a:solidFill>
                  <a:schemeClr val="tx2"/>
                </a:solidFill>
              </a:rPr>
              <a:t>o</a:t>
            </a:r>
            <a:r>
              <a:rPr lang="en-US" sz="2200" dirty="0" smtClean="0">
                <a:solidFill>
                  <a:schemeClr val="tx2"/>
                </a:solidFill>
              </a:rPr>
              <a:t>ptimization software (Boeing and BMW).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1436 - </a:t>
            </a:r>
            <a:r>
              <a:rPr lang="en-GB" sz="2200" dirty="0">
                <a:solidFill>
                  <a:schemeClr val="tx2"/>
                </a:solidFill>
              </a:rPr>
              <a:t>Multidisciplinary optimization and integration requirements for large-scale automotive and aerospace design </a:t>
            </a:r>
            <a:r>
              <a:rPr lang="en-GB" sz="2200" dirty="0" smtClean="0">
                <a:solidFill>
                  <a:schemeClr val="tx2"/>
                </a:solidFill>
              </a:rPr>
              <a:t>work </a:t>
            </a:r>
            <a:r>
              <a:rPr lang="en-US" sz="2200" dirty="0">
                <a:solidFill>
                  <a:schemeClr val="tx2"/>
                </a:solidFill>
              </a:rPr>
              <a:t>(Boeing and BMW).</a:t>
            </a: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97" y="1916832"/>
            <a:ext cx="2016224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28286" y="652204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Department of Mechanical and Manufacturing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286" y="6325085"/>
            <a:ext cx="3662823" cy="245077"/>
          </a:xfrm>
          <a:prstGeom prst="rect">
            <a:avLst/>
          </a:prstGeom>
          <a:noFill/>
        </p:spPr>
        <p:txBody>
          <a:bodyPr wrap="square" lIns="87619" tIns="43811" rIns="87619" bIns="43811" rtlCol="0">
            <a:spAutoFit/>
          </a:bodyPr>
          <a:lstStyle/>
          <a:p>
            <a:r>
              <a:rPr lang="en-GB" sz="1000" spc="2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Aalborg University, Denmark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636" y="332656"/>
            <a:ext cx="86498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Success stories within other structural optimization areas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5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presentations </a:t>
            </a:r>
            <a:r>
              <a:rPr lang="en-US" sz="2200" dirty="0" smtClean="0">
                <a:solidFill>
                  <a:schemeClr val="tx2"/>
                </a:solidFill>
              </a:rPr>
              <a:t>within very large structures with the following subtopics: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Super </a:t>
            </a:r>
            <a:r>
              <a:rPr lang="en-US" sz="2200" dirty="0">
                <a:solidFill>
                  <a:schemeClr val="tx2"/>
                </a:solidFill>
              </a:rPr>
              <a:t>tall buildings (1080, 1081, 1082, </a:t>
            </a:r>
            <a:r>
              <a:rPr lang="en-US" sz="2200" dirty="0" smtClean="0">
                <a:solidFill>
                  <a:schemeClr val="tx2"/>
                </a:solidFill>
              </a:rPr>
              <a:t>1083)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Giant </a:t>
            </a:r>
            <a:r>
              <a:rPr lang="en-US" sz="2200" dirty="0">
                <a:solidFill>
                  <a:schemeClr val="tx2"/>
                </a:solidFill>
              </a:rPr>
              <a:t>boom cranes (1402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1 paper on </a:t>
            </a:r>
            <a:r>
              <a:rPr lang="en-US" sz="2200" dirty="0">
                <a:solidFill>
                  <a:schemeClr val="tx2"/>
                </a:solidFill>
              </a:rPr>
              <a:t>TV packaging optimization (1194)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5"/>
            <a:ext cx="2524760" cy="335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16" y="4592954"/>
            <a:ext cx="5724172" cy="1596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732240" y="63394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983</Words>
  <Application>Microsoft Office PowerPoint</Application>
  <PresentationFormat>On-screen Show (4:3)</PresentationFormat>
  <Paragraphs>222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Suzlon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slaustsen</dc:creator>
  <cp:lastModifiedBy>Erik Lund</cp:lastModifiedBy>
  <cp:revision>436</cp:revision>
  <cp:lastPrinted>2015-06-10T23:15:27Z</cp:lastPrinted>
  <dcterms:created xsi:type="dcterms:W3CDTF">2013-05-27T08:58:29Z</dcterms:created>
  <dcterms:modified xsi:type="dcterms:W3CDTF">2015-06-11T01:59:27Z</dcterms:modified>
</cp:coreProperties>
</file>